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24" r:id="rId1"/>
  </p:sldMasterIdLst>
  <p:notesMasterIdLst>
    <p:notesMasterId r:id="rId17"/>
  </p:notesMasterIdLst>
  <p:handoutMasterIdLst>
    <p:handoutMasterId r:id="rId18"/>
  </p:handoutMasterIdLst>
  <p:sldIdLst>
    <p:sldId id="392" r:id="rId2"/>
    <p:sldId id="508" r:id="rId3"/>
    <p:sldId id="505" r:id="rId4"/>
    <p:sldId id="504" r:id="rId5"/>
    <p:sldId id="509" r:id="rId6"/>
    <p:sldId id="507" r:id="rId7"/>
    <p:sldId id="529" r:id="rId8"/>
    <p:sldId id="503" r:id="rId9"/>
    <p:sldId id="528" r:id="rId10"/>
    <p:sldId id="518" r:id="rId11"/>
    <p:sldId id="495" r:id="rId12"/>
    <p:sldId id="527" r:id="rId13"/>
    <p:sldId id="502" r:id="rId14"/>
    <p:sldId id="530" r:id="rId15"/>
    <p:sldId id="427" r:id="rId16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E5"/>
    <a:srgbClr val="AFE6F7"/>
    <a:srgbClr val="005796"/>
    <a:srgbClr val="006EBD"/>
    <a:srgbClr val="00AD4E"/>
    <a:srgbClr val="D8D42A"/>
    <a:srgbClr val="005797"/>
    <a:srgbClr val="9DB46D"/>
    <a:srgbClr val="0087B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1" autoAdjust="0"/>
    <p:restoredTop sz="89425" autoAdjust="0"/>
  </p:normalViewPr>
  <p:slideViewPr>
    <p:cSldViewPr>
      <p:cViewPr varScale="1">
        <p:scale>
          <a:sx n="78" d="100"/>
          <a:sy n="78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627" cy="494031"/>
          </a:xfrm>
          <a:prstGeom prst="rect">
            <a:avLst/>
          </a:prstGeom>
        </p:spPr>
        <p:txBody>
          <a:bodyPr vert="horz" lIns="90874" tIns="45437" rIns="90874" bIns="454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960" y="0"/>
            <a:ext cx="2929627" cy="494031"/>
          </a:xfrm>
          <a:prstGeom prst="rect">
            <a:avLst/>
          </a:prstGeom>
        </p:spPr>
        <p:txBody>
          <a:bodyPr vert="horz" lIns="90874" tIns="45437" rIns="90874" bIns="45437" rtlCol="0"/>
          <a:lstStyle>
            <a:lvl1pPr algn="r">
              <a:defRPr sz="1200"/>
            </a:lvl1pPr>
          </a:lstStyle>
          <a:p>
            <a:fld id="{DDBA017C-1941-46FB-B180-7EC70E6FDAF3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580"/>
            <a:ext cx="2929627" cy="494030"/>
          </a:xfrm>
          <a:prstGeom prst="rect">
            <a:avLst/>
          </a:prstGeom>
        </p:spPr>
        <p:txBody>
          <a:bodyPr vert="horz" lIns="90874" tIns="45437" rIns="90874" bIns="454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960" y="9386580"/>
            <a:ext cx="2929627" cy="494030"/>
          </a:xfrm>
          <a:prstGeom prst="rect">
            <a:avLst/>
          </a:prstGeom>
        </p:spPr>
        <p:txBody>
          <a:bodyPr vert="horz" lIns="90874" tIns="45437" rIns="90874" bIns="45437" rtlCol="0" anchor="b"/>
          <a:lstStyle>
            <a:lvl1pPr algn="r">
              <a:defRPr sz="1200"/>
            </a:lvl1pPr>
          </a:lstStyle>
          <a:p>
            <a:fld id="{86278342-A3D3-4C7E-BE8A-782F196E46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09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29837" cy="494110"/>
          </a:xfrm>
          <a:prstGeom prst="rect">
            <a:avLst/>
          </a:prstGeom>
        </p:spPr>
        <p:txBody>
          <a:bodyPr vert="horz" lIns="90383" tIns="45191" rIns="90383" bIns="451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7" y="1"/>
            <a:ext cx="2929837" cy="494110"/>
          </a:xfrm>
          <a:prstGeom prst="rect">
            <a:avLst/>
          </a:prstGeom>
        </p:spPr>
        <p:txBody>
          <a:bodyPr vert="horz" lIns="90383" tIns="45191" rIns="90383" bIns="45191" rtlCol="0"/>
          <a:lstStyle>
            <a:lvl1pPr algn="r">
              <a:defRPr sz="1200"/>
            </a:lvl1pPr>
          </a:lstStyle>
          <a:p>
            <a:fld id="{C2AF950F-706D-4971-9F67-A77464AFF46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3" tIns="45191" rIns="90383" bIns="451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3"/>
            <a:ext cx="5408930" cy="4446985"/>
          </a:xfrm>
          <a:prstGeom prst="rect">
            <a:avLst/>
          </a:prstGeom>
        </p:spPr>
        <p:txBody>
          <a:bodyPr vert="horz" lIns="90383" tIns="45191" rIns="90383" bIns="451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386367"/>
            <a:ext cx="2929837" cy="494110"/>
          </a:xfrm>
          <a:prstGeom prst="rect">
            <a:avLst/>
          </a:prstGeom>
        </p:spPr>
        <p:txBody>
          <a:bodyPr vert="horz" lIns="90383" tIns="45191" rIns="90383" bIns="451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7" y="9386367"/>
            <a:ext cx="2929837" cy="494110"/>
          </a:xfrm>
          <a:prstGeom prst="rect">
            <a:avLst/>
          </a:prstGeom>
        </p:spPr>
        <p:txBody>
          <a:bodyPr vert="horz" lIns="90383" tIns="45191" rIns="90383" bIns="45191" rtlCol="0" anchor="b"/>
          <a:lstStyle>
            <a:lvl1pPr algn="r">
              <a:defRPr sz="1200"/>
            </a:lvl1pPr>
          </a:lstStyle>
          <a:p>
            <a:fld id="{556893F7-FB1A-46CA-94ED-66C59B157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2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1644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930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527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232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8F3519-607C-4154-B0AA-1F684BA31E4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164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563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51BCF87-6CBB-48E8-901B-9B17375FA2F2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3FAB21-3BB0-4EE7-BA2F-C43BA01530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1"/>
          <p:cNvSpPr txBox="1">
            <a:spLocks noChangeArrowheads="1"/>
          </p:cNvSpPr>
          <p:nvPr/>
        </p:nvSpPr>
        <p:spPr>
          <a:xfrm>
            <a:off x="539750" y="2420938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4077072"/>
            <a:ext cx="518457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9750" y="834581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39552" y="3326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природных ресурсов Забайкальского края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504" y="630932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 2019 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33" y="55812"/>
            <a:ext cx="1874305" cy="1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5" descr="Забайкальский1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5919" y="1174566"/>
            <a:ext cx="6022273" cy="513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1556792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территориальной схемы обращения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отходами, в том числе </a:t>
            </a:r>
            <a:b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твердыми коммунальными отходами,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Забайкальского края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42910" y="92867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472514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минимизации влияния инвестиционной составляющей на размер тарифа регионального оператора 100% инвестиций на создание объектов обработки и размещения отходов отнесены на бюджетные источники. Инвестиции на создание объектов временного накопления/перегрузок и модернизацию объектов размещения отнесены на внебюджетные источники. </a:t>
            </a:r>
          </a:p>
        </p:txBody>
      </p:sp>
      <p:pic>
        <p:nvPicPr>
          <p:cNvPr id="10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19" y="71604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CBBF3A-69F3-7D45-BB16-C3C7C8E1C3D5}"/>
              </a:ext>
            </a:extLst>
          </p:cNvPr>
          <p:cNvSpPr/>
          <p:nvPr/>
        </p:nvSpPr>
        <p:spPr>
          <a:xfrm>
            <a:off x="322575" y="18864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моделью рассчитан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капитальных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вложений,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современной инфраструктуры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Забайкальском крае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28490"/>
              </p:ext>
            </p:extLst>
          </p:nvPr>
        </p:nvGraphicFramePr>
        <p:xfrm>
          <a:off x="780153" y="1556792"/>
          <a:ext cx="7673506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671"/>
                <a:gridCol w="1516565"/>
                <a:gridCol w="1352599"/>
                <a:gridCol w="1379308"/>
                <a:gridCol w="1217363"/>
              </a:tblGrid>
              <a:tr h="9361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инвестиций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размещения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сортировки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 временного накопления/перегрузки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средства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2 071 222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329 950,38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2 401 172,83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средства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2 255 262,16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1 749 234,73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4 004 496,89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4 326 484,61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1 749 234,73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329 950,38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6 405 669,72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13811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предельный тариф на услугу регионального оператора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обращению с ТКО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80648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структуру единого тарифа по обращению с ТКО входят следующие расходы: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сбор и транспортирование ТКО от мест сбора до объектов обращения с ТКО;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захоронение и обработку ТКО на действующих полигонах, объектах обработки исходя из утвержденных тарифов, которые включают в себя плату за негативное воздействие на окружающую среду;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заключение и обслуживание договоров с собственниками ТКО и операторами по обращению с ТКО, включая расходы на банковскую гарантию;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сбытовые расходы;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расходы на строительство объектов, предусмотренных территориальной схемой по обращению с отходами;</a:t>
            </a:r>
          </a:p>
          <a:p>
            <a:pPr lvl="0" indent="45085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предпринимательская прибыль (5% от НВВ).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19" y="6016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864" y="3861048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Прогнозная величина платы граждан в связи с введением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коммунальной услуги</a:t>
            </a:r>
          </a:p>
          <a:p>
            <a:pPr algn="ctr"/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 – 98 руб. с человека в месяц</a:t>
            </a: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ИЖС – 64 руб. с человека в месяц</a:t>
            </a:r>
          </a:p>
          <a:p>
            <a:pPr algn="ctr"/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платы = (Тариф * Норматив накопления)/12 месяцев</a:t>
            </a:r>
            <a:endParaRPr lang="ru-RU" alt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19" y="6016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746" y="893374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текущую дату единый тариф на услугу регионального оператора на территории Забайкальского края 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установлен!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75141"/>
              </p:ext>
            </p:extLst>
          </p:nvPr>
        </p:nvGraphicFramePr>
        <p:xfrm>
          <a:off x="395542" y="1700808"/>
          <a:ext cx="8352922" cy="2016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86"/>
                <a:gridCol w="648072"/>
                <a:gridCol w="576064"/>
                <a:gridCol w="648072"/>
                <a:gridCol w="576064"/>
                <a:gridCol w="576064"/>
                <a:gridCol w="690424"/>
                <a:gridCol w="605720"/>
                <a:gridCol w="504056"/>
                <a:gridCol w="576064"/>
                <a:gridCol w="576064"/>
                <a:gridCol w="648072"/>
              </a:tblGrid>
              <a:tr h="1060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тариф регионального оператора с НДС, руб./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</a:tr>
              <a:tr h="271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</a:tr>
              <a:tr h="684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региональный тариф с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НДС,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32" marR="5832" marT="5832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0773" y="19038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Прогнозная величина единого предельного тарифа на услугу регионального оператора по обращению с ТКО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886" y="23538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территориальной схемы</a:t>
            </a:r>
          </a:p>
          <a:p>
            <a:pPr algn="ctr"/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7958" y="15080"/>
            <a:ext cx="7920880" cy="548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endParaRPr lang="ru-RU" sz="13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endParaRPr lang="ru-RU" sz="13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endParaRPr lang="ru-RU" sz="13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3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ходе проведения общественных обсуждений проекта территориальной схемы в адрес Минприроды Забайкальского края поступили следующие замечания и предложения: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предложения от Управляющих компаний об актуализации данных о местах накопления ТКО – контейнерных площадках в г. Чита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 предложений)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учтено;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предложения от ОМС об актуализации данных о численности населения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 предложение)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учтено;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движения Забайкальского края «Гражданская солидарность»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предложенного в разделе «Данные о планируемых строительстве, реконструкции, выведении из эксплуатации объектов обработки, утилизации, обезвреживания, размещения отходов» перспективного объекта размещения ТКО – полигона размещения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 в пади Монгой Читинского района – учтено;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и замечания от регионального отделения «Опора России» в части касающейся актуализации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разделов проекта территориальной схемы (30 замечаний и предложений) – часть которых отклонена, а часть замечаний принята к учету;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Российского экологического оператора «ППК «РЭО» (письмо от 1 октября 2019года № РЭО-03-126/19), содержащие анализ проекта территориальной схемы, в соответствии с которым проект территориальной схемы соответствует требованиям постановления Правительства от 22 сентября 2018 года № 1130, а решение о создании единой зоны деятельности регионального оператора по обращению с ТКО -  признано целесообразным в условиях сложившейся системы обращения с ТКО на территории региона.</a:t>
            </a:r>
            <a:endParaRPr kumimoji="0" lang="ru-RU" sz="14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886" y="235387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обсуждение проекта территориальной схемы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193013"/>
            <a:ext cx="792088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проведения общественных обсуждений – 1 месяц.</a:t>
            </a: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сентября 2019 года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территориальной схемы и электронная модель размещены на официальном сайте Минприроды Забайкальского края в сети «Интернет»;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срок до 21 сентября 2019 года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адрес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Минприроды Забайкальского края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направлялись замечания и предложения от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граждан, организаций, иных заинтересованных лиц;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22 сентября по 3 октября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Минприроды Забайкальского края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были рассмотрены поступившие замечания и предложения;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октября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одготовлено заключение об учете поступивших замечаний и предложений и (или) о причинах их отклонения;</a:t>
            </a: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 16 октября 2019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 территориальной схемы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Правительством Забайкальского края ожидается в срок;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446088" algn="just" fontAlgn="base">
              <a:spcBef>
                <a:spcPct val="0"/>
              </a:spcBef>
              <a:spcAft>
                <a:spcPts val="50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твержденная территориальная схема размещается на официальном сайте Минприроды Забайкальского края.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16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731520"/>
            <a:ext cx="7389440" cy="3474720"/>
          </a:xfrm>
        </p:spPr>
        <p:txBody>
          <a:bodyPr anchor="ctr">
            <a:no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42" y="0"/>
            <a:ext cx="1625161" cy="14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42910" y="273586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территориальной схемы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42910" y="642918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6606" y="980728"/>
            <a:ext cx="8572560" cy="477053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источников образования отходов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образующихся отходов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по обезвреживанию, утилизации и размещению отходов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накопления отходов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по обработке, утилизации, обезвреживанию, размещению отходов, в том числе ТКО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количественных характеристик образования, обработки, утилизации, обезвреживания, размещения отходов, в том числе ТКО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с отдельными видами отходов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потоков отходов, в том числе ТКО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планируемых строительстве, реконструкции, выводе из эксплуатации объектов обработки, утилизации, обезвреживания отходов, объектов размещения отходов, включенных в ГРОРО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объема соответствующих капитальных вложений в строительство, реконструкцию, выведение из эксплуатации объектов обработки, утилизации, обезвреживания, размещения отходов, в том числе коммунальных отходов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зонах деятельности регионального оператора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значения предельных тарифов в области обращения с ТКО</a:t>
            </a:r>
          </a:p>
          <a:p>
            <a:pPr indent="43200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модель территориальной схемы обращения с отходами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82" y="0"/>
            <a:ext cx="1874305" cy="1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510327" y="138118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отходов в Забайкальском крае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71" y="25501"/>
            <a:ext cx="1874305" cy="1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48972"/>
              </p:ext>
            </p:extLst>
          </p:nvPr>
        </p:nvGraphicFramePr>
        <p:xfrm>
          <a:off x="246679" y="812368"/>
          <a:ext cx="8069737" cy="5538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922"/>
                <a:gridCol w="3456384"/>
                <a:gridCol w="2232248"/>
                <a:gridCol w="1656183"/>
              </a:tblGrid>
              <a:tr h="6173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отхода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опасности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Образовано, тонн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31878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Твёрдые коммунальные отходы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581 371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крупногабаритные отходы (20%)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116 274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сельского, лесного хозяйства, рыбоводства и рыболовства (блок 1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11 640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от добычи полезных ископаемых (блок 2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243 857 664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0142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обрабатывающих производств (блок 3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33 991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626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потребления, производственные и непроизводственные (блок 4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80 444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обеспечения электроэнергией, газом и паром (блок 6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666 878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при водоснабжении, водоотведении (блок 7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26 237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строительства и ремонта (блок 8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11 741 271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Отходы при выполнении прочих видов деятельности (блок 9 ФККО)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II-V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  <a:tr h="411547">
                <a:tc gridSpan="3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257 002 079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5639" marR="15639" marT="0" marB="0" anchor="ctr">
                    <a:solidFill>
                      <a:srgbClr val="FFF0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827584" y="180543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ТКО в разрезе муниципальных образований </a:t>
            </a:r>
            <a:b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 края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52" y="0"/>
            <a:ext cx="1874305" cy="1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B58B8AD7-05FE-46E6-B494-D1B82F435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81995"/>
              </p:ext>
            </p:extLst>
          </p:nvPr>
        </p:nvGraphicFramePr>
        <p:xfrm>
          <a:off x="467544" y="811219"/>
          <a:ext cx="7950280" cy="500538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57493">
                  <a:extLst>
                    <a:ext uri="{9D8B030D-6E8A-4147-A177-3AD203B41FA5}">
                      <a16:colId xmlns="" xmlns:a16="http://schemas.microsoft.com/office/drawing/2014/main" val="1044955242"/>
                    </a:ext>
                  </a:extLst>
                </a:gridCol>
                <a:gridCol w="1958396">
                  <a:extLst>
                    <a:ext uri="{9D8B030D-6E8A-4147-A177-3AD203B41FA5}">
                      <a16:colId xmlns="" xmlns:a16="http://schemas.microsoft.com/office/drawing/2014/main" val="1125810964"/>
                    </a:ext>
                  </a:extLst>
                </a:gridCol>
                <a:gridCol w="2321062">
                  <a:extLst>
                    <a:ext uri="{9D8B030D-6E8A-4147-A177-3AD203B41FA5}">
                      <a16:colId xmlns="" xmlns:a16="http://schemas.microsoft.com/office/drawing/2014/main" val="2164417454"/>
                    </a:ext>
                  </a:extLst>
                </a:gridCol>
                <a:gridCol w="1813329">
                  <a:extLst>
                    <a:ext uri="{9D8B030D-6E8A-4147-A177-3AD203B41FA5}">
                      <a16:colId xmlns="" xmlns:a16="http://schemas.microsoft.com/office/drawing/2014/main" val="803503218"/>
                    </a:ext>
                  </a:extLst>
                </a:gridCol>
              </a:tblGrid>
              <a:tr h="5936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Масса/ объем образующихся отходов, тонн/куб.м.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Масса/ объем образующихся отходов, тонн/куб.м.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57000364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7 336,11 / 33 608,4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Нерчинско-Заводский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4 795,77 / 24 655,4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585036714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Акшинский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5 907,3 / 35 777,4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Оловяннинский 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17 668,97 / 99 097,6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79677679"/>
                  </a:ext>
                </a:extLst>
              </a:tr>
              <a:tr h="398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Александрово-Заводский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3 568,35 / 16 843,9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Ононский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4 635,19 / 21 942,1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99410457"/>
                  </a:ext>
                </a:extLst>
              </a:tr>
              <a:tr h="20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Балейский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8 527,54 / 46 349,3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Петровск-Забайкальский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9 500,67 / 53 153,5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230115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Борзинский 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22 193,19 / 124 471,5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Приаргунский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11 147,09 / 65 176,2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756770745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Газимуро-Заводский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4 184,81 / 19 740,6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Сретенский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11 445,83 / 63 744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546147243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Дульдургинский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7 980,4 / 44 741,3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Тунгиро-Олёкминский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847,16 / 4 916,4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491956511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11 000,73 / 63 735,4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Тунгокоченский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6 182,26 / 36 030,6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477252345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4 724,55 / 29 722,4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Улётовский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9 657,39 / 50 634,8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771575176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Калганский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4 382,38 / 25 146,7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Хилокский 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16 052,35 / 92 489,3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960890339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Карымский 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19 126,04 / 107 824,6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Чернышевский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18 564,39 / 109 184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595996568"/>
                  </a:ext>
                </a:extLst>
              </a:tr>
              <a:tr h="238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Краснокаменский район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26 326,64 / 156 687,7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Читинский 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30 230,89 / 152 265,7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55734233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Красночикойский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11 598,02 / 71 879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Шелопугинский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3 949,16 / 21 932,6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606562806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6 297,72 / 32 611,7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Шилкинский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19 830,89 / 111 586,2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027069001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Могойтуйский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11 442,48 / 54 776,9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Город Чита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208 982,2 / 1 387 631,1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009523500"/>
                  </a:ext>
                </a:extLst>
              </a:tr>
              <a:tr h="211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Могочинский район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14 010,54 / 82 361,2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- пгт Агинское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9 503,96 / 57 733,8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554839537"/>
                  </a:ext>
                </a:extLst>
              </a:tr>
              <a:tr h="423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Нерчинский район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17 186,1 / 109 870,3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Город Петровск-Забайкальский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8 653,88 / 53 479,3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515466554"/>
                  </a:ext>
                </a:extLst>
              </a:tr>
              <a:tr h="3984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- ЗАТО посёлок Горный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3 929,65 / 21 270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603512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827584" y="113161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карта образования ТКО на территории Забайкальского края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836712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35" y="106528"/>
            <a:ext cx="1408803" cy="121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1787" y="468312"/>
            <a:ext cx="5940425" cy="592137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467544" y="29928"/>
            <a:ext cx="7704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накопления ТКО для физических лиц Забайкальского края</a:t>
            </a: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9552" y="54868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4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76943"/>
            <a:ext cx="83529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накопления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ТКО 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Забайкальского края утверждены приказом Региональной службы по тарифам и ценообразованию Забайкальского края от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14.08.2019г.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173-НПА в соответствии с Федеральным законом от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24.06.1998г.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 89-ФЗ «Об отходах производства и потребления», постановлением Правительства Российской Федерации от 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04.04.2016г.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№ 269 «Об утверждении Правил определения нормативов накопления твёрдых коммунальных отходов», приказом Минстроя Российской Федерации от 28.07.2016 № 524/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утверждении методических рекомендаций по вопросам, связанным с определением нормативов накопления твёрдых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22898"/>
              </p:ext>
            </p:extLst>
          </p:nvPr>
        </p:nvGraphicFramePr>
        <p:xfrm>
          <a:off x="287523" y="831913"/>
          <a:ext cx="8424937" cy="388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1764197"/>
                <a:gridCol w="2049462"/>
                <a:gridCol w="1011183"/>
                <a:gridCol w="1011183"/>
                <a:gridCol w="1006424"/>
                <a:gridCol w="1006424"/>
              </a:tblGrid>
              <a:tr h="40021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категории объектов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Расчётная единица, в отношении которой устанавливается норматив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Среднемесячный норматив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норматив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кг/мес.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 м/мес.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 м/год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10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3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жилые дома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проживающий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371,46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1,197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2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Многоквартирные дома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проживающий</a:t>
                      </a:r>
                      <a:endParaRPr lang="ru-RU" sz="1300" b="1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327,34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1,700</a:t>
                      </a:r>
                      <a:endParaRPr lang="ru-RU" sz="1300" b="1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032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и учебные заведения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учащийся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ребенок)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21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 торговли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кв. метр общей площади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221,82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2,133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04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здания, учреждения, конторы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сотрудник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0,201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215,64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2,406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13" y="29929"/>
            <a:ext cx="1264787" cy="10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8CBBF3A-69F3-7D45-BB16-C3C7C8E1C3D5}"/>
              </a:ext>
            </a:extLst>
          </p:cNvPr>
          <p:cNvSpPr/>
          <p:nvPr/>
        </p:nvSpPr>
        <p:spPr>
          <a:xfrm>
            <a:off x="168621" y="224828"/>
            <a:ext cx="8796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инфраструктуры</a:t>
            </a:r>
          </a:p>
          <a:p>
            <a:pPr algn="just"/>
            <a:endParaRPr lang="ru-RU" sz="800" dirty="0"/>
          </a:p>
        </p:txBody>
      </p:sp>
      <p:sp>
        <p:nvSpPr>
          <p:cNvPr id="6" name="Text Box 6">
            <a:extLst>
              <a:ext uri="{FF2B5EF4-FFF2-40B4-BE49-F238E27FC236}">
                <a16:creationId xmlns="" xmlns:a16="http://schemas.microsoft.com/office/drawing/2014/main" id="{2CC7DD80-DC32-F548-924E-C94362DBDA6C}"/>
              </a:ext>
            </a:extLst>
          </p:cNvPr>
          <p:cNvSpPr txBox="1">
            <a:spLocks/>
          </p:cNvSpPr>
          <p:nvPr/>
        </p:nvSpPr>
        <p:spPr bwMode="auto">
          <a:xfrm>
            <a:off x="211473" y="1032555"/>
            <a:ext cx="3898527" cy="41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79376" tIns="79376" rIns="79376" bIns="79376">
            <a:spAutoFit/>
          </a:bodyPr>
          <a:lstStyle>
            <a:defPPr>
              <a:defRPr lang="ru-RU"/>
            </a:defPPr>
            <a:lvl1pPr defTabSz="647700">
              <a:spcBef>
                <a:spcPts val="1333"/>
              </a:spcBef>
              <a:defRPr sz="1500">
                <a:latin typeface="+mj-lt"/>
              </a:defRPr>
            </a:lvl1pPr>
            <a:lvl2pPr marL="742950" indent="-285750" algn="ctr" defTabSz="647700"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ctr" defTabSz="647700"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ctr" defTabSz="647700"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ctr" defTabSz="647700"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6pPr>
            <a:lvl7pPr marL="29718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7pPr>
            <a:lvl8pPr marL="34290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8pPr>
            <a:lvl9pPr marL="3886200" indent="-228600" algn="ctr" defTabSz="6477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</a:defRPr>
            </a:lvl9pPr>
          </a:lstStyle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Забайкальского края существующая инфраструктура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обращения с ТКО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Полигон ТКО г. Краснокаменск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Мусоросортировочный завод АО «Забайкалспецтранс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мощностью 100 тыс. тонн/год, ввод в эксплуатацию которого запланирован на 2020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Существующие «исторически сложившиеся свалки» в количестве 37 объектов, по которым проводятся необходимые мероприятия по включению данных объектов размещения ТКО, в перечень объектов размещения ТКО на территории Забайкальского края, эксплуатация которых допускается до 1 января 2023 года включительно.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D145A5-A61D-40DF-A358-1DFA50635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974" y="592559"/>
            <a:ext cx="4844261" cy="498753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15F866-CD53-47C5-96F4-997002E7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35" y="5733256"/>
            <a:ext cx="3681981" cy="845573"/>
          </a:xfrm>
          <a:prstGeom prst="rect">
            <a:avLst/>
          </a:prstGeom>
        </p:spPr>
      </p:pic>
      <p:pic>
        <p:nvPicPr>
          <p:cNvPr id="7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19" y="-13820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267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52" y="13189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объекты обращения с ТКО на территории Забайкальского края в соответствии с проектом территориальной схемы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128586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19" y="71604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F9C301E-C469-414C-B5EF-D6DB8A48D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00935"/>
              </p:ext>
            </p:extLst>
          </p:nvPr>
        </p:nvGraphicFramePr>
        <p:xfrm>
          <a:off x="890541" y="1313759"/>
          <a:ext cx="7386759" cy="43744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60135">
                  <a:extLst>
                    <a:ext uri="{9D8B030D-6E8A-4147-A177-3AD203B41FA5}">
                      <a16:colId xmlns="" xmlns:a16="http://schemas.microsoft.com/office/drawing/2014/main" val="4238188294"/>
                    </a:ext>
                  </a:extLst>
                </a:gridCol>
                <a:gridCol w="1868279">
                  <a:extLst>
                    <a:ext uri="{9D8B030D-6E8A-4147-A177-3AD203B41FA5}">
                      <a16:colId xmlns="" xmlns:a16="http://schemas.microsoft.com/office/drawing/2014/main" val="2022616384"/>
                    </a:ext>
                  </a:extLst>
                </a:gridCol>
                <a:gridCol w="3258345">
                  <a:extLst>
                    <a:ext uri="{9D8B030D-6E8A-4147-A177-3AD203B41FA5}">
                      <a16:colId xmlns="" xmlns:a16="http://schemas.microsoft.com/office/drawing/2014/main" val="1209594344"/>
                    </a:ext>
                  </a:extLst>
                </a:gridCol>
              </a:tblGrid>
              <a:tr h="493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ввода-вывода/модернизации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Прочая информация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1421815335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в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Читинском районе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215 тыс. тонн/ год; Вместимость: 5 375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464407123"/>
                  </a:ext>
                </a:extLst>
              </a:tr>
              <a:tr h="63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г. Петровск-Забайкальский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35 тыс. тонн/ год; Вместимость: 875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1909587604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с. Оловянная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92 тыс. тонн/ год; Вместимость: 2 300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2054381950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Шилкинский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45 тыс. тонн/ год; Вместимость: 1 125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39299969"/>
                  </a:ext>
                </a:extLst>
              </a:tr>
              <a:tr h="448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п. Новая Чара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4 тыс. тонн/ год; Вместимость: 100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4199919778"/>
                  </a:ext>
                </a:extLst>
              </a:tr>
              <a:tr h="63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в Краснокаменском районе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50 тыс. тонн/ год; Вместимость: 1 250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3012917180"/>
                  </a:ext>
                </a:extLst>
              </a:tr>
              <a:tr h="63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Перспективный полигон ТКО в Чернышевском районе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27 тыс. тонн/ год; Вместимость: 675 тыс. тонн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38" marR="63938" marT="0" marB="0" anchor="ctr"/>
                </a:tc>
                <a:extLst>
                  <a:ext uri="{0D108BD9-81ED-4DB2-BD59-A6C34878D82A}">
                    <a16:rowId xmlns="" xmlns:a16="http://schemas.microsoft.com/office/drawing/2014/main" val="247321836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3728" y="8694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ОБЪЕКТЫ РАЗМЕЩЕНИЯ ТКО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64" y="5805263"/>
            <a:ext cx="8110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+ 31 площадка временного накопления ТКО с функцией перегрузки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узловых населенных пунктах муниципальных образований, срок ввода в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– 2023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4452" y="131891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объекты обращения с ТКО на территории Забайкальского края в соответствии с проектом территориальной схемы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42910" y="1285860"/>
            <a:ext cx="8280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 descr="C:\Users\Gerebcova\Desktop\Жербцова\лого для презентаци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19" y="71604"/>
            <a:ext cx="1380681" cy="11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8694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ОБЪЕКТЫ ОБРАБОТКИ ТКО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F205F99A-4D53-488E-B0EF-12A169E7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67996"/>
              </p:ext>
            </p:extLst>
          </p:nvPr>
        </p:nvGraphicFramePr>
        <p:xfrm>
          <a:off x="755576" y="1285860"/>
          <a:ext cx="7831262" cy="49930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07238">
                  <a:extLst>
                    <a:ext uri="{9D8B030D-6E8A-4147-A177-3AD203B41FA5}">
                      <a16:colId xmlns="" xmlns:a16="http://schemas.microsoft.com/office/drawing/2014/main" val="1785831836"/>
                    </a:ext>
                  </a:extLst>
                </a:gridCol>
                <a:gridCol w="2440715">
                  <a:extLst>
                    <a:ext uri="{9D8B030D-6E8A-4147-A177-3AD203B41FA5}">
                      <a16:colId xmlns="" xmlns:a16="http://schemas.microsoft.com/office/drawing/2014/main" val="3395744777"/>
                    </a:ext>
                  </a:extLst>
                </a:gridCol>
                <a:gridCol w="3083309">
                  <a:extLst>
                    <a:ext uri="{9D8B030D-6E8A-4147-A177-3AD203B41FA5}">
                      <a16:colId xmlns="" xmlns:a16="http://schemas.microsoft.com/office/drawing/2014/main" val="1432035323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ввода-вывода/модернизации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Прочая информация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58715718"/>
                  </a:ext>
                </a:extLst>
              </a:tr>
              <a:tr h="537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Мусоросортировочный завод г. Чита (Сухая Падь)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100 тыс. тонн/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16510431"/>
                  </a:ext>
                </a:extLst>
              </a:tr>
              <a:tr h="760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Читинском районе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2021, 2023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- Мощность: 100 тыс. тонн/ год;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2023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увеличение Мощности до 196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36788090"/>
                  </a:ext>
                </a:extLst>
              </a:tr>
              <a:tr h="5513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г. Петровск-Забайкальский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53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75463271"/>
                  </a:ext>
                </a:extLst>
              </a:tr>
              <a:tr h="312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с. Оловянная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138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4806179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Шилка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69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99283617"/>
                  </a:ext>
                </a:extLst>
              </a:tr>
              <a:tr h="42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п. Новая Чара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6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33062990"/>
                  </a:ext>
                </a:extLst>
              </a:tr>
              <a:tr h="640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в Краснокаменском районе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77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87914453"/>
                  </a:ext>
                </a:extLst>
              </a:tr>
              <a:tr h="640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Сортировка в Чернышевском районе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Мощность: 42 тыс. тонн/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484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29592</TotalTime>
  <Words>1933</Words>
  <Application>Microsoft Office PowerPoint</Application>
  <PresentationFormat>Экран (4:3)</PresentationFormat>
  <Paragraphs>366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Ваврищук</cp:lastModifiedBy>
  <cp:revision>1636</cp:revision>
  <cp:lastPrinted>2019-10-03T10:45:24Z</cp:lastPrinted>
  <dcterms:created xsi:type="dcterms:W3CDTF">2014-03-11T07:15:45Z</dcterms:created>
  <dcterms:modified xsi:type="dcterms:W3CDTF">2019-10-04T07:13:22Z</dcterms:modified>
</cp:coreProperties>
</file>